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3"/>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9" r:id="rId14"/>
    <p:sldId id="316" r:id="rId15"/>
    <p:sldId id="317" r:id="rId16"/>
    <p:sldId id="318" r:id="rId17"/>
    <p:sldId id="271" r:id="rId18"/>
    <p:sldId id="272" r:id="rId19"/>
    <p:sldId id="273" r:id="rId20"/>
    <p:sldId id="296" r:id="rId21"/>
    <p:sldId id="274" r:id="rId22"/>
    <p:sldId id="275" r:id="rId23"/>
    <p:sldId id="276" r:id="rId24"/>
    <p:sldId id="309" r:id="rId25"/>
    <p:sldId id="277" r:id="rId26"/>
    <p:sldId id="278" r:id="rId27"/>
    <p:sldId id="310" r:id="rId28"/>
    <p:sldId id="279" r:id="rId29"/>
    <p:sldId id="280" r:id="rId30"/>
    <p:sldId id="297" r:id="rId31"/>
    <p:sldId id="281" r:id="rId32"/>
    <p:sldId id="298" r:id="rId33"/>
    <p:sldId id="282" r:id="rId34"/>
    <p:sldId id="299" r:id="rId35"/>
    <p:sldId id="300" r:id="rId36"/>
    <p:sldId id="301" r:id="rId37"/>
    <p:sldId id="284" r:id="rId38"/>
    <p:sldId id="293" r:id="rId39"/>
    <p:sldId id="294" r:id="rId40"/>
    <p:sldId id="295" r:id="rId41"/>
    <p:sldId id="285" r:id="rId42"/>
    <p:sldId id="286" r:id="rId43"/>
    <p:sldId id="287" r:id="rId44"/>
    <p:sldId id="288" r:id="rId45"/>
    <p:sldId id="289" r:id="rId46"/>
    <p:sldId id="290" r:id="rId47"/>
    <p:sldId id="291" r:id="rId48"/>
    <p:sldId id="292" r:id="rId49"/>
    <p:sldId id="302" r:id="rId50"/>
    <p:sldId id="303" r:id="rId51"/>
    <p:sldId id="304" r:id="rId52"/>
    <p:sldId id="305" r:id="rId53"/>
    <p:sldId id="314" r:id="rId54"/>
    <p:sldId id="312" r:id="rId55"/>
    <p:sldId id="315" r:id="rId56"/>
    <p:sldId id="269" r:id="rId57"/>
    <p:sldId id="270" r:id="rId58"/>
    <p:sldId id="306" r:id="rId59"/>
    <p:sldId id="260" r:id="rId60"/>
    <p:sldId id="261" r:id="rId61"/>
    <p:sldId id="262" r:id="rId62"/>
  </p:sldIdLst>
  <p:sldSz cx="12192000" cy="6858000"/>
  <p:notesSz cx="6858000" cy="9144000"/>
  <p:embeddedFontLst>
    <p:embeddedFont>
      <p:font typeface="Cambria Math" panose="02040503050406030204" pitchFamily="18" charset="0"/>
      <p:regular r:id="rId64"/>
    </p:embeddedFont>
    <p:embeddedFont>
      <p:font typeface="Wingdings 2" panose="05020102010507070707" pitchFamily="18" charset="2"/>
      <p:regular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91084" autoAdjust="0"/>
  </p:normalViewPr>
  <p:slideViewPr>
    <p:cSldViewPr snapToGrid="0">
      <p:cViewPr varScale="1">
        <p:scale>
          <a:sx n="100" d="100"/>
          <a:sy n="100" d="100"/>
        </p:scale>
        <p:origin x="1134" y="9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a:t>
            </a:r>
            <a:r>
              <a:rPr lang="en-US" altLang="zh-CN" dirty="0"/>
              <a:t>ppt</a:t>
            </a:r>
            <a:r>
              <a:rPr lang="zh-CN" altLang="en-US" dirty="0"/>
              <a:t>所言</a:t>
            </a:r>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39588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37</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40</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52</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58</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61</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2022/4/14</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pPr/>
              <a:t>2022/4/14</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9.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2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9.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generally don’t want to miss the plane. And as for the queuing, according to that the aisle is only wide enough for one passenger, it’s reasonable that they remain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particularrtain</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宋体"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这条看似违背了之后与时间有关的速度，但其维护了模型的离散</a:t>
                </a:r>
                <a:r>
                  <a:rPr lang="zh-CN" altLang="en-US" sz="1500" dirty="0">
                    <a:ea typeface="宋体" panose="02010600030101010101" pitchFamily="2" charset="-122"/>
                    <a:cs typeface="Times New Roman" panose="02020603050405020304" pitchFamily="18" charset="0"/>
                  </a:rPr>
                  <a:t>性</a:t>
                </a: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It only appeared in the calculation of total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 velocity wouldn’t change much in a particular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lstStyle/>
          <a:p>
            <a:r>
              <a:rPr lang="zh-CN" altLang="en-US" noProof="0" dirty="0">
                <a:solidFill>
                  <a:prstClr val="white"/>
                </a:solidFill>
                <a:latin typeface="Times New Roman" panose="02020603050405020304" pitchFamily="18" charset="0"/>
                <a:cs typeface="Times New Roman" panose="02020603050405020304" pitchFamily="18" charset="0"/>
              </a:rPr>
              <a:t>假设的解释</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Tree>
    <p:extLst>
      <p:ext uri="{BB962C8B-B14F-4D97-AF65-F5344CB8AC3E}">
        <p14:creationId xmlns:p14="http://schemas.microsoft.com/office/powerpoint/2010/main" val="176617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standardised</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DAC5A9D-5873-4B9B-A6E8-A50001EFE6E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sz="half" idx="1"/>
          </p:nvPr>
        </p:nvSpPr>
        <p:spPr/>
        <p:txBody>
          <a:bodyPr anchor="t">
            <a:noAutofit/>
          </a:bodyPr>
          <a:lstStyle/>
          <a:p>
            <a:pPr algn="l">
              <a:buFont typeface="Wingdings" panose="05000000000000000000" pitchFamily="2" charset="2"/>
              <a:buChar char="p"/>
            </a:pPr>
            <a:r>
              <a:rPr lang="en-US" altLang="zh-CN" sz="1600" dirty="0">
                <a:solidFill>
                  <a:srgbClr val="0070C0"/>
                </a:solidFill>
                <a:latin typeface="Times New Roman" panose="02020603050405020304" pitchFamily="18" charset="0"/>
                <a:cs typeface="Times New Roman" panose="02020603050405020304" pitchFamily="18" charset="0"/>
              </a:rPr>
              <a:t>Constant A</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won’t change in the whole scope.</a:t>
            </a:r>
          </a:p>
          <a:p>
            <a:pPr algn="l">
              <a:buFont typeface="Wingdings" panose="05000000000000000000" pitchFamily="2" charset="2"/>
              <a:buChar char="p"/>
            </a:pPr>
            <a:r>
              <a:rPr lang="en-US" altLang="zh-CN" sz="1600" dirty="0">
                <a:solidFill>
                  <a:srgbClr val="002060"/>
                </a:solidFill>
                <a:latin typeface="Times New Roman" panose="02020603050405020304" pitchFamily="18" charset="0"/>
                <a:cs typeface="Times New Roman" panose="02020603050405020304" pitchFamily="18" charset="0"/>
              </a:rPr>
              <a:t>Constant B</a:t>
            </a:r>
            <a:r>
              <a:rPr lang="en-US" altLang="zh-CN" sz="1600" dirty="0">
                <a:latin typeface="Times New Roman" panose="02020603050405020304" pitchFamily="18" charset="0"/>
                <a:cs typeface="Times New Roman" panose="02020603050405020304" pitchFamily="18" charset="0"/>
              </a:rPr>
              <a:t>: </a:t>
            </a:r>
            <a:r>
              <a:rPr lang="en-US" altLang="zh-CN" sz="1600" b="0" i="0" u="none" strike="noStrike" baseline="0" dirty="0">
                <a:latin typeface="Times New Roman" panose="02020603050405020304" pitchFamily="18" charset="0"/>
                <a:cs typeface="Times New Roman" panose="02020603050405020304" pitchFamily="18" charset="0"/>
              </a:rPr>
              <a:t>may change in the whole scope, but won’t change for a fixed set of passengers and a set plane.</a:t>
            </a:r>
          </a:p>
          <a:p>
            <a:pPr algn="l">
              <a:buFont typeface="Wingdings" panose="05000000000000000000" pitchFamily="2" charset="2"/>
              <a:buChar char="p"/>
            </a:pPr>
            <a:r>
              <a:rPr lang="en-US" altLang="zh-CN" sz="1600" b="0" i="0" u="none" strike="noStrike" baseline="0" dirty="0">
                <a:solidFill>
                  <a:srgbClr val="9C30FF"/>
                </a:solidFill>
                <a:latin typeface="Times New Roman" panose="02020603050405020304" pitchFamily="18" charset="0"/>
                <a:cs typeface="Times New Roman" panose="02020603050405020304" pitchFamily="18" charset="0"/>
              </a:rPr>
              <a:t>Variable</a:t>
            </a:r>
            <a:r>
              <a:rPr lang="en-US" altLang="zh-CN" sz="1600" b="0" i="0" u="none" strike="noStrike" baseline="0" dirty="0">
                <a:solidFill>
                  <a:srgbClr val="000000"/>
                </a:solidFill>
                <a:latin typeface="Times New Roman" panose="02020603050405020304" pitchFamily="18" charset="0"/>
                <a:cs typeface="Times New Roman" panose="02020603050405020304" pitchFamily="18" charset="0"/>
              </a:rPr>
              <a:t>: varies for different initial sequences of passengers.</a:t>
            </a:r>
            <a:endParaRPr lang="en-US" altLang="zh-CN" sz="1600" dirty="0">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85CD29DC-B702-4E2B-8352-9647BD0E2835}"/>
              </a:ext>
            </a:extLst>
          </p:cNvPr>
          <p:cNvSpPr>
            <a:spLocks noGrp="1"/>
          </p:cNvSpPr>
          <p:nvPr>
            <p:ph sz="half" idx="2"/>
          </p:nvPr>
        </p:nvSpPr>
        <p:spPr/>
        <p:txBody>
          <a:bodyPr anchor="t"/>
          <a:lstStyle/>
          <a:p>
            <a:pPr>
              <a:buFont typeface="Wingdings" panose="05000000000000000000" pitchFamily="2" charset="2"/>
              <a:buChar char="p"/>
            </a:pPr>
            <a:r>
              <a:rPr lang="zh-CN" altLang="en-US" sz="1800" dirty="0">
                <a:solidFill>
                  <a:srgbClr val="0070C0"/>
                </a:solidFill>
                <a:latin typeface="Times New Roman" panose="02020603050405020304" pitchFamily="18" charset="0"/>
                <a:cs typeface="Times New Roman" panose="02020603050405020304" pitchFamily="18" charset="0"/>
              </a:rPr>
              <a:t>常量</a:t>
            </a:r>
            <a:r>
              <a:rPr lang="en-US" altLang="zh-CN" sz="1800" dirty="0">
                <a:solidFill>
                  <a:srgbClr val="0070C0"/>
                </a:solidFill>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：在整个过程中不会变化。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002060"/>
                </a:solidFill>
                <a:latin typeface="Times New Roman" panose="02020603050405020304" pitchFamily="18" charset="0"/>
                <a:cs typeface="Times New Roman" panose="02020603050405020304" pitchFamily="18" charset="0"/>
              </a:rPr>
              <a:t>常量</a:t>
            </a:r>
            <a:r>
              <a:rPr lang="en-US" altLang="zh-CN" sz="1800" dirty="0">
                <a:solidFill>
                  <a:srgbClr val="002060"/>
                </a:solidFill>
                <a:latin typeface="Times New Roman" panose="02020603050405020304" pitchFamily="18" charset="0"/>
                <a:cs typeface="Times New Roman" panose="02020603050405020304" pitchFamily="18" charset="0"/>
              </a:rPr>
              <a:t>B</a:t>
            </a:r>
            <a:r>
              <a:rPr lang="zh-CN" altLang="en-US" sz="1800" dirty="0">
                <a:latin typeface="Times New Roman" panose="02020603050405020304" pitchFamily="18" charset="0"/>
                <a:cs typeface="Times New Roman" panose="02020603050405020304" pitchFamily="18" charset="0"/>
              </a:rPr>
              <a:t>：在整个过程中会变化，但对于一个乘客群体不会变化。</a:t>
            </a:r>
            <a:endParaRPr lang="en-US" altLang="zh-C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800" dirty="0">
                <a:solidFill>
                  <a:srgbClr val="7030A0"/>
                </a:solidFill>
                <a:latin typeface="Times New Roman" panose="02020603050405020304" pitchFamily="18" charset="0"/>
                <a:cs typeface="Times New Roman" panose="02020603050405020304" pitchFamily="18" charset="0"/>
              </a:rPr>
              <a:t>变量</a:t>
            </a:r>
            <a:r>
              <a:rPr lang="zh-CN" altLang="en-US" sz="1800" dirty="0">
                <a:latin typeface="Times New Roman" panose="02020603050405020304" pitchFamily="18" charset="0"/>
                <a:cs typeface="Times New Roman" panose="02020603050405020304" pitchFamily="18" charset="0"/>
              </a:rPr>
              <a:t>：随着时间变化而改变。</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155621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latin typeface="宋体" panose="02010600030101010101" pitchFamily="2" charset="-122"/>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变量表</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477875"/>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their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only one correspondent cell exists in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477875"/>
              </a:xfrm>
              <a:prstGeom prst="rect">
                <a:avLst/>
              </a:prstGeom>
              <a:blipFill>
                <a:blip r:embed="rId4"/>
                <a:stretch>
                  <a:fillRect l="-193" t="-525" r="-6950" b="-1051"/>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97"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98"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Tree>
    <p:extLst>
      <p:ext uri="{BB962C8B-B14F-4D97-AF65-F5344CB8AC3E}">
        <p14:creationId xmlns:p14="http://schemas.microsoft.com/office/powerpoint/2010/main" val="35689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routine passenger flights, sections that require a significant amount of time include the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types of planes and 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99"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Tree>
    <p:extLst>
      <p:ext uri="{BB962C8B-B14F-4D97-AF65-F5344CB8AC3E}">
        <p14:creationId xmlns:p14="http://schemas.microsoft.com/office/powerpoint/2010/main" val="340792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302"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303"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304"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Tree>
    <p:extLst>
      <p:ext uri="{BB962C8B-B14F-4D97-AF65-F5344CB8AC3E}">
        <p14:creationId xmlns:p14="http://schemas.microsoft.com/office/powerpoint/2010/main" val="381193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58"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Tree>
    <p:extLst>
      <p:ext uri="{BB962C8B-B14F-4D97-AF65-F5344CB8AC3E}">
        <p14:creationId xmlns:p14="http://schemas.microsoft.com/office/powerpoint/2010/main" val="100878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lastious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77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whole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38"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Tree>
    <p:extLst>
      <p:ext uri="{BB962C8B-B14F-4D97-AF65-F5344CB8AC3E}">
        <p14:creationId xmlns:p14="http://schemas.microsoft.com/office/powerpoint/2010/main" val="455103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the time to offer seats can be calculated if the original state is given.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就座与让座</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endParaRPr lang="zh-CN" altLang="en-US" sz="1500" dirty="0"/>
          </a:p>
        </p:txBody>
      </p:sp>
      <p:pic>
        <p:nvPicPr>
          <p:cNvPr id="16" name="图片 15">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。在这里，我们仅此一次地使用下标来表示乘客在队中的位置。下标越小表示该乘客在当时越靠前。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206"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31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31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54492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5" name="内容占位符 4">
            <a:extLst>
              <a:ext uri="{FF2B5EF4-FFF2-40B4-BE49-F238E27FC236}">
                <a16:creationId xmlns:a16="http://schemas.microsoft.com/office/drawing/2014/main" id="{2E90BD31-A862-4388-AC4D-4CEEBCA2A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46" y="2875120"/>
            <a:ext cx="10997107" cy="3011329"/>
          </a:xfrm>
        </p:spPr>
      </p:pic>
    </p:spTree>
    <p:extLst>
      <p:ext uri="{BB962C8B-B14F-4D97-AF65-F5344CB8AC3E}">
        <p14:creationId xmlns:p14="http://schemas.microsoft.com/office/powerpoint/2010/main" val="170141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the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sz="1500" dirty="0"/>
          </a:p>
        </p:txBody>
      </p:sp>
    </p:spTree>
    <p:extLst>
      <p:ext uri="{BB962C8B-B14F-4D97-AF65-F5344CB8AC3E}">
        <p14:creationId xmlns:p14="http://schemas.microsoft.com/office/powerpoint/2010/main" val="2505456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从停下放行李到就座的时间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62"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63"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Tree>
    <p:extLst>
      <p:ext uri="{BB962C8B-B14F-4D97-AF65-F5344CB8AC3E}">
        <p14:creationId xmlns:p14="http://schemas.microsoft.com/office/powerpoint/2010/main" val="427694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那么整个登机过程的时间为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412"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41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Tree>
    <p:extLst>
      <p:ext uri="{BB962C8B-B14F-4D97-AF65-F5344CB8AC3E}">
        <p14:creationId xmlns:p14="http://schemas.microsoft.com/office/powerpoint/2010/main" val="301084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7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Tree>
    <p:extLst>
      <p:ext uri="{BB962C8B-B14F-4D97-AF65-F5344CB8AC3E}">
        <p14:creationId xmlns:p14="http://schemas.microsoft.com/office/powerpoint/2010/main" val="315829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to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minimised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500" dirty="0"/>
          </a:p>
        </p:txBody>
      </p:sp>
    </p:spTree>
    <p:extLst>
      <p:ext uri="{BB962C8B-B14F-4D97-AF65-F5344CB8AC3E}">
        <p14:creationId xmlns:p14="http://schemas.microsoft.com/office/powerpoint/2010/main" val="405536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velocity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an extended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Tree>
    <p:extLst>
      <p:ext uri="{BB962C8B-B14F-4D97-AF65-F5344CB8AC3E}">
        <p14:creationId xmlns:p14="http://schemas.microsoft.com/office/powerpoint/2010/main" val="204737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Tree>
    <p:extLst>
      <p:ext uri="{BB962C8B-B14F-4D97-AF65-F5344CB8AC3E}">
        <p14:creationId xmlns:p14="http://schemas.microsoft.com/office/powerpoint/2010/main" val="383389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9" name="标题 3">
            <a:extLst>
              <a:ext uri="{FF2B5EF4-FFF2-40B4-BE49-F238E27FC236}">
                <a16:creationId xmlns:a16="http://schemas.microsoft.com/office/drawing/2014/main" id="{8AD24FD5-D038-4C44-8C05-2E044840997F}"/>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id="{493C1976-DF83-48BE-84DE-FC1B4ECCEC3E}"/>
              </a:ext>
            </a:extLst>
          </p:cNvPr>
          <p:cNvPicPr>
            <a:picLocks noGrp="1" noChangeAspect="1"/>
          </p:cNvPicPr>
          <p:nvPr>
            <p:ph idx="1"/>
          </p:nvPr>
        </p:nvPicPr>
        <p:blipFill>
          <a:blip r:embed="rId3"/>
          <a:stretch>
            <a:fillRect/>
          </a:stretch>
        </p:blipFill>
        <p:spPr>
          <a:xfrm>
            <a:off x="3441513" y="2222500"/>
            <a:ext cx="5308974" cy="3636963"/>
          </a:xfrm>
          <a:prstGeom prst="rect">
            <a:avLst/>
          </a:prstGeom>
        </p:spPr>
      </p:pic>
    </p:spTree>
    <p:extLst>
      <p:ext uri="{BB962C8B-B14F-4D97-AF65-F5344CB8AC3E}">
        <p14:creationId xmlns:p14="http://schemas.microsoft.com/office/powerpoint/2010/main" val="298291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a:extLst>
              <a:ext uri="{FF2B5EF4-FFF2-40B4-BE49-F238E27FC236}">
                <a16:creationId xmlns:a16="http://schemas.microsoft.com/office/drawing/2014/main" id="{53FAD796-229C-4B2F-BC76-D6C30F14D18C}"/>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due to the similarity between both processes, it’s evident that the best disembarking strategy is identical to embarking: the aisles are maximally </a:t>
            </a:r>
            <a:r>
              <a:rPr lang="en-US" altLang="zh-CN" sz="1500" dirty="0" err="1">
                <a:latin typeface="Times New Roman" panose="02020603050405020304" pitchFamily="18" charset="0"/>
                <a:cs typeface="Times New Roman" panose="02020603050405020304" pitchFamily="18" charset="0"/>
              </a:rPr>
              <a:t>utilised</a:t>
            </a:r>
            <a:r>
              <a:rPr lang="en-US" altLang="zh-CN" sz="1500" dirty="0">
                <a:latin typeface="Times New Roman" panose="02020603050405020304" pitchFamily="18" charset="0"/>
                <a:cs typeface="Times New Roman" panose="02020603050405020304" pitchFamily="18" charset="0"/>
              </a:rPr>
              <a:t> in terms of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Tree>
    <p:extLst>
      <p:ext uri="{BB962C8B-B14F-4D97-AF65-F5344CB8AC3E}">
        <p14:creationId xmlns:p14="http://schemas.microsoft.com/office/powerpoint/2010/main" val="196657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significant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unexpectedly unshown 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p>
        </p:txBody>
      </p:sp>
    </p:spTree>
    <p:extLst>
      <p:ext uri="{BB962C8B-B14F-4D97-AF65-F5344CB8AC3E}">
        <p14:creationId xmlns:p14="http://schemas.microsoft.com/office/powerpoint/2010/main" val="151820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that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straightforward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err="1">
                <a:effectLst/>
                <a:latin typeface="Times New Roman" panose="02020603050405020304" pitchFamily="18" charset="0"/>
                <a:cs typeface="Times New Roman" panose="02020603050405020304" pitchFamily="18" charset="0"/>
              </a:rPr>
              <a:t>minimises</a:t>
            </a:r>
            <a:r>
              <a:rPr lang="en-US" altLang="zh-CN" sz="1500" b="1" i="0" dirty="0">
                <a:effectLst/>
                <a:latin typeface="Times New Roman" panose="02020603050405020304" pitchFamily="18" charset="0"/>
                <a:cs typeface="Times New Roman" panose="02020603050405020304" pitchFamily="18" charset="0"/>
              </a:rPr>
              <a:t>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a:extLst>
              <a:ext uri="{FF2B5EF4-FFF2-40B4-BE49-F238E27FC236}">
                <a16:creationId xmlns:a16="http://schemas.microsoft.com/office/drawing/2014/main" id="{F74534B8-96D4-4BE5-A088-A05F47A785E1}"/>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4E0C3EB-1768-4C67-B272-634C099FBE5D}"/>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a:t>
            </a:r>
            <a:r>
              <a:rPr lang="en-US" altLang="zh-CN" sz="1600" dirty="0" err="1">
                <a:latin typeface="Times New Roman" panose="02020603050405020304" pitchFamily="18" charset="0"/>
                <a:ea typeface="+mj-ea"/>
                <a:cs typeface="Times New Roman" panose="02020603050405020304" pitchFamily="18" charset="0"/>
              </a:rPr>
              <a:t>standardisation</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essential,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Once united the magnitudes, the dissatisfaction index can rather </a:t>
            </a:r>
            <a:r>
              <a:rPr lang="en-US" altLang="zh-CN" sz="1600" i="1" dirty="0">
                <a:latin typeface="Times New Roman" panose="02020603050405020304" pitchFamily="18" charset="0"/>
                <a:ea typeface="+mj-ea"/>
                <a:cs typeface="Times New Roman" panose="02020603050405020304" pitchFamily="18" charset="0"/>
              </a:rPr>
              <a:t>equally</a:t>
            </a:r>
            <a:r>
              <a:rPr lang="en-US" altLang="zh-CN" sz="1600" dirty="0">
                <a:latin typeface="Times New Roman" panose="02020603050405020304" pitchFamily="18" charset="0"/>
                <a:ea typeface="+mj-ea"/>
                <a:cs typeface="Times New Roman" panose="02020603050405020304" pitchFamily="18" charset="0"/>
              </a:rPr>
              <a:t> reflect the three aspects of passengers’ satisfaction.</a:t>
            </a:r>
          </a:p>
        </p:txBody>
      </p:sp>
    </p:spTree>
    <p:extLst>
      <p:ext uri="{BB962C8B-B14F-4D97-AF65-F5344CB8AC3E}">
        <p14:creationId xmlns:p14="http://schemas.microsoft.com/office/powerpoint/2010/main" val="369844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9900" y="2224650"/>
            <a:ext cx="6172200" cy="3632662"/>
          </a:xfrm>
        </p:spPr>
      </p:pic>
    </p:spTree>
    <p:extLst>
      <p:ext uri="{BB962C8B-B14F-4D97-AF65-F5344CB8AC3E}">
        <p14:creationId xmlns:p14="http://schemas.microsoft.com/office/powerpoint/2010/main" val="113027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a:latin typeface="Times New Roman" panose="02020603050405020304" pitchFamily="18" charset="0"/>
                <a:ea typeface="宋体" panose="02010600030101010101" pitchFamily="2" charset="-122"/>
                <a:cs typeface="Times New Roman" panose="02020603050405020304" pitchFamily="18" charset="0"/>
              </a:rPr>
              <a:t>结论与模型</a:t>
            </a:r>
            <a:r>
              <a:rPr lang="zh-CN" altLang="en-US" sz="1500">
                <a:latin typeface="Times New Roman" panose="02020603050405020304" pitchFamily="18" charset="0"/>
                <a:ea typeface="宋体" panose="02010600030101010101" pitchFamily="2" charset="-122"/>
                <a:cs typeface="Times New Roman" panose="02020603050405020304" pitchFamily="18" charset="0"/>
              </a:rPr>
              <a:t>证明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Commonly 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：放置行李时间影响比较（方差）</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：放置行李时间影响比较（总时间）</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a:solidFill>
                  <a:srgbClr val="0F007B"/>
                </a:solidFill>
                <a:latin typeface="Times New Roman" panose="02020603050405020304" pitchFamily="18" charset="0"/>
                <a:ea typeface="宋体" panose="02010600030101010101" pitchFamily="2" charset="-122"/>
              </a:rPr>
              <a:t>图 本模型的结构</a:t>
            </a:r>
            <a:endParaRPr lang="en-US" altLang="zh-CN" sz="1400" b="1" dirty="0">
              <a:solidFill>
                <a:srgbClr val="0F007B"/>
              </a:solidFill>
              <a:latin typeface="Times New Roman" panose="02020603050405020304" pitchFamily="18" charset="0"/>
              <a:ea typeface="宋体" panose="02010600030101010101" pitchFamily="2" charset="-122"/>
            </a:endParaRPr>
          </a:p>
          <a:p>
            <a:pPr algn="ctr"/>
            <a:r>
              <a:rPr lang="en-US" altLang="zh-CN" sz="1400" b="1" dirty="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：插队影响比较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宋体" panose="02010600030101010101" pitchFamily="2" charset="-122"/>
                <a:ea typeface="宋体" panose="02010600030101010101" pitchFamily="2" charset="-122"/>
              </a:rPr>
              <a:t>图</a:t>
            </a:r>
            <a:r>
              <a:rPr lang="zh-CN" altLang="en-US" sz="1400" dirty="0">
                <a:latin typeface="宋体" panose="02010600030101010101" pitchFamily="2" charset="-122"/>
                <a:ea typeface="宋体" panose="02010600030101010101" pitchFamily="2" charset="-122"/>
              </a:rPr>
              <a:t>：乘客人数减少影响比较</a:t>
            </a:r>
            <a:endParaRPr lang="en-US" altLang="zh-CN" sz="1400" dirty="0">
              <a:latin typeface="宋体" panose="02010600030101010101" pitchFamily="2" charset="-122"/>
              <a:ea typeface="宋体" panose="02010600030101010101" pitchFamily="2" charset="-122"/>
            </a:endParaRPr>
          </a:p>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应用到不同机型（坐标划分）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TETA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应用到不同机型（准备部分）</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dealing with these parts. We can use the best boarding sequence in each part. Then, for we’ve concluded that the best strategy is to make full use of the aisles, we only need to make sure the main aisle is full.</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08060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a:latin typeface="宋体" panose="02010600030101010101" pitchFamily="2" charset="-122"/>
              </a:rPr>
              <a:t>图 理想登机方案</a:t>
            </a:r>
            <a:endParaRPr lang="en-US" altLang="zh-CN" sz="1400" dirty="0">
              <a:latin typeface="宋体" panose="02010600030101010101" pitchFamily="2" charset="-122"/>
            </a:endParaRPr>
          </a:p>
          <a:p>
            <a:pPr algn="ctr"/>
            <a:r>
              <a:rPr lang="en-US" altLang="zh-CN" sz="1400" dirty="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E5E88F9-E49C-42F7-80FF-3DA2824CDC8B}"/>
              </a:ext>
            </a:extLst>
          </p:cNvPr>
          <p:cNvSpPr>
            <a:spLocks noGrp="1"/>
          </p:cNvSpPr>
          <p:nvPr>
            <p:ph sz="half" idx="1"/>
          </p:nvPr>
        </p:nvSpPr>
        <p:spPr/>
        <p:txBody>
          <a:bodyPr anchor="t">
            <a:noAutofit/>
          </a:bodyPr>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first board inner group passengers to ensure aisles' efficiency. Meanwhile, to prevent empty cells caused by seated inner group passengers, we decided to arrange a few inner group passengers after some outer group passengers have boarded, to fill up the empty cells.</a:t>
            </a:r>
            <a:endParaRPr lang="zh-CN" altLang="en-US" dirty="0">
              <a:latin typeface="宋体" panose="02010600030101010101" pitchFamily="2" charset="-122"/>
            </a:endParaRPr>
          </a:p>
          <a:p>
            <a:endParaRPr lang="zh-CN" altLang="en-US" dirty="0"/>
          </a:p>
        </p:txBody>
      </p:sp>
      <p:pic>
        <p:nvPicPr>
          <p:cNvPr id="8" name="内容占位符 6">
            <a:extLst>
              <a:ext uri="{FF2B5EF4-FFF2-40B4-BE49-F238E27FC236}">
                <a16:creationId xmlns:a16="http://schemas.microsoft.com/office/drawing/2014/main" id="{6DCBA5CA-B857-4B5D-941F-03CB6C5856E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85664" y="2713339"/>
            <a:ext cx="4084497" cy="2923002"/>
          </a:xfrm>
          <a:prstGeom prst="rect">
            <a:avLst/>
          </a:prstGeom>
        </p:spPr>
      </p:pic>
    </p:spTree>
    <p:extLst>
      <p:ext uri="{BB962C8B-B14F-4D97-AF65-F5344CB8AC3E}">
        <p14:creationId xmlns:p14="http://schemas.microsoft.com/office/powerpoint/2010/main" val="797102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Tree>
    <p:extLst>
      <p:ext uri="{BB962C8B-B14F-4D97-AF65-F5344CB8AC3E}">
        <p14:creationId xmlns:p14="http://schemas.microsoft.com/office/powerpoint/2010/main" val="236206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minimise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specific passenger, the time to lay down his luggage and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that will satisfy the needs of people and </a:t>
            </a:r>
            <a:r>
              <a:rPr kumimoji="0" lang="en-US" altLang="zh-CN" sz="15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maximise</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简化计算。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67CF8B4-B49D-4D50-A06E-34318B877415}"/>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Tree>
    <p:extLst>
      <p:ext uri="{BB962C8B-B14F-4D97-AF65-F5344CB8AC3E}">
        <p14:creationId xmlns:p14="http://schemas.microsoft.com/office/powerpoint/2010/main" val="3779251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163B433-23FC-49D3-8F04-ED1F5069563C}"/>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4294967295"/>
          </p:nvPr>
        </p:nvSpPr>
        <p:spPr>
          <a:xfrm>
            <a:off x="7859713" y="2233613"/>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a:latin typeface="Times New Roman" panose="02020603050405020304" pitchFamily="18" charset="0"/>
                <a:cs typeface="Times New Roman" panose="02020603050405020304" pitchFamily="18" charset="0"/>
              </a:rPr>
              <a:t>Hominization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unnecessary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differences caused by age and sex, there is a slight difference in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backwards.</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D2A1EF7C-5D2F-46A5-B76F-5AA49AFC3A93}"/>
              </a:ext>
            </a:extLst>
          </p:cNvPr>
          <p:cNvSpPr>
            <a:spLocks noGrp="1"/>
          </p:cNvSpPr>
          <p:nvPr>
            <p:ph type="title"/>
          </p:nvPr>
        </p:nvSpPr>
        <p:spPr/>
        <p:txBody>
          <a:bodyPr/>
          <a:lstStyle/>
          <a:p>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a:t>
            </a:r>
            <a:r>
              <a:rPr kumimoji="0" lang="en-US" altLang="zh-CN" sz="1500"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prioritised</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t>
            </a:r>
            <a:r>
              <a:rPr lang="en-US" altLang="zh-CN" sz="1500" dirty="0">
                <a:solidFill>
                  <a:prstClr val="black"/>
                </a:solidFill>
                <a:latin typeface="Times New Roman" panose="02020603050405020304" pitchFamily="18" charset="0"/>
                <a:ea typeface="+mj-ea"/>
                <a:cs typeface="Times New Roman" panose="02020603050405020304" pitchFamily="18" charset="0"/>
              </a:rPr>
              <a:t>all types </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500" b="1"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TotalTime>
  <Words>7585</Words>
  <Application>Microsoft Office PowerPoint</Application>
  <PresentationFormat>宽屏</PresentationFormat>
  <Paragraphs>716</Paragraphs>
  <Slides>61</Slides>
  <Notes>58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68" baseType="lpstr">
      <vt:lpstr>Cambria Math</vt:lpstr>
      <vt:lpstr>Times New Roman</vt:lpstr>
      <vt:lpstr>宋体</vt:lpstr>
      <vt:lpstr>Wingdings</vt:lpstr>
      <vt:lpstr>Wingdings 2</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101</cp:revision>
  <dcterms:created xsi:type="dcterms:W3CDTF">2022-04-09T13:58:34Z</dcterms:created>
  <dcterms:modified xsi:type="dcterms:W3CDTF">2022-04-14T09:50:10Z</dcterms:modified>
</cp:coreProperties>
</file>